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4"/>
  </p:notesMasterIdLst>
  <p:handoutMasterIdLst>
    <p:handoutMasterId r:id="rId5"/>
  </p:handoutMasterIdLst>
  <p:sldIdLst>
    <p:sldId id="308" r:id="rId2"/>
    <p:sldId id="307" r:id="rId3"/>
  </p:sldIdLst>
  <p:sldSz cx="9906000" cy="6858000" type="A4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  <p15:guide id="3" pos="6036">
          <p15:clr>
            <a:srgbClr val="A4A3A4"/>
          </p15:clr>
        </p15:guide>
        <p15:guide id="4" pos="2094">
          <p15:clr>
            <a:srgbClr val="A4A3A4"/>
          </p15:clr>
        </p15:guide>
        <p15:guide id="5" pos="4578">
          <p15:clr>
            <a:srgbClr val="A4A3A4"/>
          </p15:clr>
        </p15:guide>
        <p15:guide id="6" pos="2077">
          <p15:clr>
            <a:srgbClr val="A4A3A4"/>
          </p15:clr>
        </p15:guide>
        <p15:guide id="7" pos="113">
          <p15:clr>
            <a:srgbClr val="A4A3A4"/>
          </p15:clr>
        </p15:guide>
        <p15:guide id="8" pos="4572">
          <p15:clr>
            <a:srgbClr val="A4A3A4"/>
          </p15:clr>
        </p15:guide>
        <p15:guide id="9" orient="horz" pos="73">
          <p15:clr>
            <a:srgbClr val="A4A3A4"/>
          </p15:clr>
        </p15:guide>
        <p15:guide id="10" orient="horz" pos="336">
          <p15:clr>
            <a:srgbClr val="A4A3A4"/>
          </p15:clr>
        </p15:guide>
        <p15:guide id="11" orient="horz" pos="564">
          <p15:clr>
            <a:srgbClr val="A4A3A4"/>
          </p15:clr>
        </p15:guide>
        <p15:guide id="12" orient="horz" pos="4020">
          <p15:clr>
            <a:srgbClr val="A4A3A4"/>
          </p15:clr>
        </p15:guide>
        <p15:guide id="13" pos="81">
          <p15:clr>
            <a:srgbClr val="A4A3A4"/>
          </p15:clr>
        </p15:guide>
        <p15:guide id="14" pos="61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B3EBFF"/>
    <a:srgbClr val="D6EDBD"/>
    <a:srgbClr val="CC6600"/>
    <a:srgbClr val="FFBDFF"/>
    <a:srgbClr val="FF9D61"/>
    <a:srgbClr val="FF66FF"/>
    <a:srgbClr val="FF9933"/>
    <a:srgbClr val="00DE64"/>
    <a:srgbClr val="E4E8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7" autoAdjust="0"/>
    <p:restoredTop sz="64926" autoAdjust="0"/>
  </p:normalViewPr>
  <p:slideViewPr>
    <p:cSldViewPr showGuides="1">
      <p:cViewPr varScale="1">
        <p:scale>
          <a:sx n="103" d="100"/>
          <a:sy n="103" d="100"/>
        </p:scale>
        <p:origin x="-84" y="-210"/>
      </p:cViewPr>
      <p:guideLst>
        <p:guide orient="horz" pos="2160"/>
        <p:guide orient="horz" pos="73"/>
        <p:guide orient="horz" pos="336"/>
        <p:guide orient="horz" pos="564"/>
        <p:guide orient="horz" pos="4020"/>
        <p:guide pos="3120"/>
        <p:guide pos="6036"/>
        <p:guide pos="4578"/>
        <p:guide pos="2077"/>
        <p:guide pos="113"/>
        <p:guide pos="4572"/>
        <p:guide pos="81"/>
        <p:guide pos="6159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t" anchorCtr="0" compatLnSpc="1">
            <a:prstTxWarp prst="textNoShape">
              <a:avLst/>
            </a:prstTxWarp>
          </a:bodyPr>
          <a:lstStyle>
            <a:lvl1pPr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t" anchorCtr="0" compatLnSpc="1">
            <a:prstTxWarp prst="textNoShape">
              <a:avLst/>
            </a:prstTxWarp>
          </a:bodyPr>
          <a:lstStyle>
            <a:lvl1pPr algn="r"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b" anchorCtr="0" compatLnSpc="1">
            <a:prstTxWarp prst="textNoShape">
              <a:avLst/>
            </a:prstTxWarp>
          </a:bodyPr>
          <a:lstStyle>
            <a:lvl1pPr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2600"/>
            <a:ext cx="29194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b" anchorCtr="0" compatLnSpc="1">
            <a:prstTxWarp prst="textNoShape">
              <a:avLst/>
            </a:prstTxWarp>
          </a:bodyPr>
          <a:lstStyle>
            <a:lvl1pPr algn="r" defTabSz="876300" eaLnBrk="1" hangingPunct="1">
              <a:defRPr sz="1200"/>
            </a:lvl1pPr>
          </a:lstStyle>
          <a:p>
            <a:pPr>
              <a:defRPr/>
            </a:pPr>
            <a:fld id="{22B33497-4622-4B77-AD50-0260B3FF65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620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5325" y="738188"/>
            <a:ext cx="53467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5BBF3090-E80E-4492-BED2-6B9CA37A63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213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7662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650038"/>
            <a:ext cx="3136900" cy="2079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AMIYA Corporation All Rights Reserved.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413875" y="6673850"/>
            <a:ext cx="425450" cy="1365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3FB2E-7515-48EA-927C-03143756F3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3" y="1124744"/>
            <a:ext cx="8925372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*****************************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***********************************************************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**********************************************************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8464" y="116632"/>
            <a:ext cx="8712968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44000" tIns="43200" rIns="14400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lang="ja-JP" altLang="en-US" dirty="0" smtClean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49576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分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4" y="1124744"/>
            <a:ext cx="4392488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1" name="コンテンツ プレースホルダー 4"/>
          <p:cNvSpPr>
            <a:spLocks noGrp="1"/>
          </p:cNvSpPr>
          <p:nvPr>
            <p:ph sz="quarter" idx="13" hasCustomPrompt="1"/>
          </p:nvPr>
        </p:nvSpPr>
        <p:spPr>
          <a:xfrm>
            <a:off x="5025008" y="1124744"/>
            <a:ext cx="4388867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6515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分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4" y="1124744"/>
            <a:ext cx="8925371" cy="237626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1" name="コンテンツ プレースホルダー 4"/>
          <p:cNvSpPr>
            <a:spLocks noGrp="1"/>
          </p:cNvSpPr>
          <p:nvPr>
            <p:ph sz="quarter" idx="13" hasCustomPrompt="1"/>
          </p:nvPr>
        </p:nvSpPr>
        <p:spPr>
          <a:xfrm>
            <a:off x="488504" y="3645024"/>
            <a:ext cx="8925371" cy="266429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03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ChangeArrowheads="1"/>
          </p:cNvSpPr>
          <p:nvPr userDrawn="1"/>
        </p:nvSpPr>
        <p:spPr bwMode="auto">
          <a:xfrm rot="10800000" flipV="1">
            <a:off x="0" y="437564"/>
            <a:ext cx="9906000" cy="201301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 rot="10800000">
            <a:off x="0" y="730104"/>
            <a:ext cx="9906000" cy="5844685"/>
          </a:xfrm>
          <a:prstGeom prst="rect">
            <a:avLst/>
          </a:prstGeom>
          <a:gradFill rotWithShape="1">
            <a:gsLst>
              <a:gs pos="85035">
                <a:schemeClr val="bg1"/>
              </a:gs>
              <a:gs pos="20400">
                <a:schemeClr val="bg1"/>
              </a:gs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 rot="10800000">
            <a:off x="0" y="6597650"/>
            <a:ext cx="9906000" cy="1460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0C0C0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auto">
          <a:xfrm>
            <a:off x="0" y="638865"/>
            <a:ext cx="9906000" cy="107950"/>
          </a:xfrm>
          <a:prstGeom prst="rect">
            <a:avLst/>
          </a:prstGeom>
          <a:gradFill>
            <a:gsLst>
              <a:gs pos="100000">
                <a:srgbClr val="125A1C"/>
              </a:gs>
              <a:gs pos="75000">
                <a:srgbClr val="23AC38"/>
              </a:gs>
            </a:gsLst>
            <a:lin ang="0" scaled="0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650038"/>
            <a:ext cx="3136900" cy="207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900">
                <a:solidFill>
                  <a:srgbClr val="5F5F5F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Copyright AMIYA Corporation All Rights Reserved.</a:t>
            </a: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13875" y="6673850"/>
            <a:ext cx="425450" cy="136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fld id="{51AE47B1-0614-4481-9806-36F4B4DCF8F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0" y="6597650"/>
            <a:ext cx="9906000" cy="7938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pic>
        <p:nvPicPr>
          <p:cNvPr id="19" name="Picture 2" descr="C:\Users\no-ise\Desktop\ALog_シリーズロゴ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3" y="6661256"/>
            <a:ext cx="342900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no-ise\Desktop\amiya-ロゴ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572" y="242301"/>
            <a:ext cx="771525" cy="19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4"/>
          <p:cNvSpPr>
            <a:spLocks noChangeArrowheads="1"/>
          </p:cNvSpPr>
          <p:nvPr userDrawn="1"/>
        </p:nvSpPr>
        <p:spPr bwMode="auto">
          <a:xfrm flipV="1">
            <a:off x="0" y="6551931"/>
            <a:ext cx="9906000" cy="45719"/>
          </a:xfrm>
          <a:prstGeom prst="rect">
            <a:avLst/>
          </a:prstGeom>
          <a:gradFill>
            <a:gsLst>
              <a:gs pos="100000">
                <a:srgbClr val="125A1C"/>
              </a:gs>
              <a:gs pos="75000">
                <a:srgbClr val="23AC38"/>
              </a:gs>
            </a:gsLst>
            <a:lin ang="0" scaled="0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8462" y="116632"/>
            <a:ext cx="8712969" cy="430995"/>
          </a:xfrm>
          <a:prstGeom prst="rect">
            <a:avLst/>
          </a:prstGeom>
        </p:spPr>
        <p:txBody>
          <a:bodyPr vert="horz" wrap="none" lIns="144000" tIns="43200" rIns="144000" bIns="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  <p:sldLayoutId id="2147484183" r:id="rId2"/>
    <p:sldLayoutId id="2147484217" r:id="rId3"/>
    <p:sldLayoutId id="2147484218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EVA </a:t>
            </a:r>
            <a:r>
              <a:rPr lang="ja-JP" altLang="en-US" dirty="0" smtClean="0"/>
              <a:t>テンプレート</a:t>
            </a:r>
            <a:r>
              <a:rPr lang="ja-JP" altLang="en-US" dirty="0"/>
              <a:t>基本</a:t>
            </a:r>
            <a:r>
              <a:rPr lang="ja-JP" altLang="en-US" dirty="0" smtClean="0"/>
              <a:t>情報</a:t>
            </a:r>
            <a:r>
              <a:rPr kumimoji="1" lang="en-US" altLang="ja-JP" dirty="0" smtClean="0"/>
              <a:t> </a:t>
            </a:r>
            <a:r>
              <a:rPr kumimoji="1" lang="en-US" altLang="ja-JP" sz="1400" dirty="0" smtClean="0"/>
              <a:t>- </a:t>
            </a:r>
            <a:r>
              <a:rPr lang="en-US" altLang="ja-JP" sz="1400" dirty="0"/>
              <a:t>IIS</a:t>
            </a:r>
            <a:r>
              <a:rPr lang="en-US" altLang="ja-JP" sz="1400" dirty="0" smtClean="0"/>
              <a:t> </a:t>
            </a:r>
            <a:r>
              <a:rPr lang="ja-JP" altLang="en-US" sz="1400" dirty="0" smtClean="0"/>
              <a:t>アクセスログ</a:t>
            </a:r>
            <a:endParaRPr kumimoji="1" lang="ja-JP" altLang="en-US" sz="1400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9413875" y="6676851"/>
            <a:ext cx="425450" cy="136525"/>
          </a:xfrm>
        </p:spPr>
        <p:txBody>
          <a:bodyPr/>
          <a:lstStyle/>
          <a:p>
            <a:pPr>
              <a:defRPr/>
            </a:pPr>
            <a:fld id="{3133FB2E-7515-48EA-927C-03143756F3DE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200472" y="6035079"/>
            <a:ext cx="3024336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※ALog ConVerter</a:t>
            </a:r>
            <a:r>
              <a:rPr lang="ja-JP" altLang="en-US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は株式会社網屋の登録商標です。</a:t>
            </a:r>
          </a:p>
          <a:p>
            <a:pPr eaLnBrk="1" hangingPunct="1"/>
            <a:r>
              <a:rPr lang="en-US" altLang="ja-JP" sz="55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記載された会社名、製品名は、それぞれの会社の商標もしくは登録商標です。</a:t>
            </a:r>
          </a:p>
          <a:p>
            <a:pPr eaLnBrk="1" hangingPunct="1"/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en-US" altLang="ja-JP" sz="55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記載された製品の仕様・機能等は改良のため予告なく変更される場合があります</a:t>
            </a:r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  <a:endParaRPr lang="ja-JP" altLang="en-US" sz="5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0512" y="1052736"/>
            <a:ext cx="89289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公開日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2019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(Rev.1)</a:t>
            </a: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テンプレート名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pl-PL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EVATemplate.IIS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10</a:t>
            </a:r>
            <a:r>
              <a:rPr lang="pl-PL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.xml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テンプレート概要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IIS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フォーマットのアクセスログに対応したマッピング定義です。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対応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するシステム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バージョン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IIS10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ja-JP" altLang="en-US" sz="1600" dirty="0"/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テンプレート作成環境（バージョン）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 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ALog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EVA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Ver.7.5.3 </a:t>
            </a:r>
          </a:p>
        </p:txBody>
      </p:sp>
    </p:spTree>
    <p:extLst>
      <p:ext uri="{BB962C8B-B14F-4D97-AF65-F5344CB8AC3E}">
        <p14:creationId xmlns:p14="http://schemas.microsoft.com/office/powerpoint/2010/main" val="409879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3166" name="コンテンツ プレースホルダー 316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01833036"/>
              </p:ext>
            </p:extLst>
          </p:nvPr>
        </p:nvGraphicFramePr>
        <p:xfrm>
          <a:off x="200472" y="1988840"/>
          <a:ext cx="4392488" cy="4412911"/>
        </p:xfrm>
        <a:graphic>
          <a:graphicData uri="http://schemas.openxmlformats.org/drawingml/2006/table">
            <a:tbl>
              <a:tblPr/>
              <a:tblGrid>
                <a:gridCol w="305884"/>
                <a:gridCol w="2142388"/>
                <a:gridCol w="1944216"/>
              </a:tblGrid>
              <a:tr h="32155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</a:t>
                      </a:r>
                      <a:endParaRPr lang="en-US" altLang="ja-JP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No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値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日時（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date）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2019/11/14 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0:00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時刻（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time）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6:10:41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サーバー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IP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アドレス（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s-</a:t>
                      </a:r>
                      <a:r>
                        <a:rPr lang="en-US" altLang="ja-JP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ip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127.0.0.1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6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メソッド（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-method）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GET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ステム（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-stem）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/aaa.html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クエリ（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-query）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サーバーポート（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s-port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ユーザー名（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cs-username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クライアント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IP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アドレス（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c-ip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192.168.0.1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95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ブラウザー名（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cs(User-Agent)）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Mozilla/5.0+(Windows+NT+10.0;+WOW64;+Trident/7.0;+rv:11.0)+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like+Gecko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参照元（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cs(Referer)）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プロトコルのステータス（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sc-status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プロトコルのサブステータス（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sc-substatus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Windows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状態コード（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sc-win32-status）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所要時間（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time-taken）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1" name="右矢印 160"/>
          <p:cNvSpPr/>
          <p:nvPr/>
        </p:nvSpPr>
        <p:spPr>
          <a:xfrm>
            <a:off x="10577513" y="7146925"/>
            <a:ext cx="503237" cy="296863"/>
          </a:xfrm>
          <a:prstGeom prst="rightArrow">
            <a:avLst>
              <a:gd name="adj1" fmla="val 67778"/>
              <a:gd name="adj2" fmla="val 59375"/>
            </a:avLst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sp>
        <p:nvSpPr>
          <p:cNvPr id="165" name="右矢印 164"/>
          <p:cNvSpPr/>
          <p:nvPr/>
        </p:nvSpPr>
        <p:spPr>
          <a:xfrm>
            <a:off x="10577513" y="8413750"/>
            <a:ext cx="503237" cy="296863"/>
          </a:xfrm>
          <a:prstGeom prst="rightArrow">
            <a:avLst>
              <a:gd name="adj1" fmla="val 67778"/>
              <a:gd name="adj2" fmla="val 59375"/>
            </a:avLst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graphicFrame>
        <p:nvGraphicFramePr>
          <p:cNvPr id="3167" name="表 3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553476"/>
              </p:ext>
            </p:extLst>
          </p:nvPr>
        </p:nvGraphicFramePr>
        <p:xfrm>
          <a:off x="5097017" y="1977792"/>
          <a:ext cx="4608512" cy="2819360"/>
        </p:xfrm>
        <a:graphic>
          <a:graphicData uri="http://schemas.openxmlformats.org/drawingml/2006/table">
            <a:tbl>
              <a:tblPr/>
              <a:tblGrid>
                <a:gridCol w="330602"/>
                <a:gridCol w="389478"/>
                <a:gridCol w="1187252"/>
                <a:gridCol w="1512168"/>
                <a:gridCol w="1189012"/>
              </a:tblGrid>
              <a:tr h="28698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</a:t>
                      </a:r>
                      <a:b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値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備考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時刻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2019/11/14  6:10:41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{F(1)} {F(2)}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ユーザー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192.168.0.1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{F(9)}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サーバ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server-IIS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{Server()}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対象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/aaa.html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{F(5)}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操作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HTTP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HTTP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詳細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ResponseCode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{F(12)}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Method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GET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{F(4)}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Port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{F(7)}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7" name="タイトル 5"/>
          <p:cNvSpPr>
            <a:spLocks noGrp="1"/>
          </p:cNvSpPr>
          <p:nvPr>
            <p:ph type="title"/>
          </p:nvPr>
        </p:nvSpPr>
        <p:spPr>
          <a:xfrm>
            <a:off x="128462" y="116632"/>
            <a:ext cx="8712969" cy="430995"/>
          </a:xfrm>
        </p:spPr>
        <p:txBody>
          <a:bodyPr/>
          <a:lstStyle/>
          <a:p>
            <a:r>
              <a:rPr lang="en-US" altLang="ja-JP" dirty="0"/>
              <a:t>IIS</a:t>
            </a:r>
            <a:r>
              <a:rPr lang="en-US" altLang="ja-JP" dirty="0" smtClean="0"/>
              <a:t> </a:t>
            </a:r>
            <a:r>
              <a:rPr lang="ja-JP" altLang="en-US" dirty="0"/>
              <a:t>アクセスログ と </a:t>
            </a:r>
            <a:r>
              <a:rPr lang="en-US" altLang="ja-JP" dirty="0"/>
              <a:t>ALog </a:t>
            </a:r>
            <a:r>
              <a:rPr lang="en-US" altLang="ja-JP" dirty="0" smtClean="0"/>
              <a:t>EVA </a:t>
            </a:r>
            <a:r>
              <a:rPr lang="ja-JP" altLang="en-US" dirty="0"/>
              <a:t>のカラム</a:t>
            </a:r>
            <a:r>
              <a:rPr lang="ja-JP" altLang="en-US" dirty="0" smtClean="0"/>
              <a:t>関連付け </a:t>
            </a:r>
            <a:r>
              <a:rPr lang="en-US" altLang="ja-JP" sz="1400" dirty="0" smtClean="0"/>
              <a:t>(</a:t>
            </a:r>
            <a:r>
              <a:rPr lang="ja-JP" altLang="en-US" sz="1400" dirty="0" smtClean="0"/>
              <a:t>マッピング</a:t>
            </a:r>
            <a:r>
              <a:rPr lang="en-US" altLang="ja-JP" sz="1400" dirty="0" smtClean="0"/>
              <a:t>)</a:t>
            </a:r>
            <a:endParaRPr kumimoji="1" lang="ja-JP" altLang="en-US" dirty="0"/>
          </a:p>
        </p:txBody>
      </p:sp>
      <p:sp>
        <p:nvSpPr>
          <p:cNvPr id="168" name="正方形/長方形 167"/>
          <p:cNvSpPr/>
          <p:nvPr/>
        </p:nvSpPr>
        <p:spPr>
          <a:xfrm>
            <a:off x="1028564" y="1057466"/>
            <a:ext cx="7848872" cy="57133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80000" tIns="108000" rIns="180000" bIns="72000" anchor="ctr" anchorCtr="0">
            <a:noAutofit/>
          </a:bodyPr>
          <a:lstStyle/>
          <a:p>
            <a:pPr latinLnBrk="1"/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2019-11-14 06:10:41 127.0.0.1 GET /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aaa.html </a:t>
            </a:r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- 80 - 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192.168.0.1 </a:t>
            </a:r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Mozilla/5.0+(Windows+NT+10.0;+WOW64;+Trident/7.0;+rv:11.0)+</a:t>
            </a:r>
            <a:r>
              <a:rPr lang="en-US" altLang="ja-JP" sz="1100" dirty="0" err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like+Gecko</a:t>
            </a:r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- 404 0 2 158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169" name="正方形/長方形 168"/>
          <p:cNvSpPr/>
          <p:nvPr/>
        </p:nvSpPr>
        <p:spPr>
          <a:xfrm>
            <a:off x="1028565" y="819407"/>
            <a:ext cx="1404156" cy="22380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44000" tIns="36000" rIns="144000" bIns="18000" anchor="ctr" anchorCtr="0">
            <a:spAutoFit/>
          </a:bodyPr>
          <a:lstStyle/>
          <a:p>
            <a:r>
              <a:rPr lang="ja-JP" altLang="en-US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サンプルログ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170" name="正方形/長方形 169"/>
          <p:cNvSpPr/>
          <p:nvPr/>
        </p:nvSpPr>
        <p:spPr>
          <a:xfrm>
            <a:off x="189779" y="1693028"/>
            <a:ext cx="1738885" cy="223804"/>
          </a:xfrm>
          <a:prstGeom prst="rect">
            <a:avLst/>
          </a:prstGeom>
          <a:gradFill>
            <a:gsLst>
              <a:gs pos="0">
                <a:srgbClr val="00B0F0">
                  <a:alpha val="50000"/>
                </a:srgbClr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44000" tIns="36000" rIns="144000" bIns="18000" anchor="ctr" anchorCtr="0">
            <a:spAutoFit/>
          </a:bodyPr>
          <a:lstStyle/>
          <a:p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IIS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</a:t>
            </a:r>
            <a:r>
              <a:rPr lang="ja-JP" altLang="en-US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ログ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171" name="正方形/長方形 170"/>
          <p:cNvSpPr/>
          <p:nvPr/>
        </p:nvSpPr>
        <p:spPr>
          <a:xfrm>
            <a:off x="5097017" y="1693028"/>
            <a:ext cx="1738884" cy="223804"/>
          </a:xfrm>
          <a:prstGeom prst="rect">
            <a:avLst/>
          </a:prstGeom>
          <a:gradFill>
            <a:gsLst>
              <a:gs pos="0">
                <a:srgbClr val="92D050"/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144000" tIns="36000" rIns="144000" bIns="18000" anchor="ctr" anchorCtr="0">
            <a:spAutoFit/>
          </a:bodyPr>
          <a:lstStyle/>
          <a:p>
            <a:r>
              <a:rPr lang="en-US" altLang="ja-JP" sz="11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ALog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EVA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8" name="右矢印 177"/>
          <p:cNvSpPr/>
          <p:nvPr/>
        </p:nvSpPr>
        <p:spPr>
          <a:xfrm>
            <a:off x="4304928" y="5350192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2" name="右矢印 171"/>
          <p:cNvSpPr/>
          <p:nvPr/>
        </p:nvSpPr>
        <p:spPr>
          <a:xfrm>
            <a:off x="4304930" y="2229356"/>
            <a:ext cx="647040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sp>
        <p:nvSpPr>
          <p:cNvPr id="173" name="右矢印 172"/>
          <p:cNvSpPr/>
          <p:nvPr/>
        </p:nvSpPr>
        <p:spPr>
          <a:xfrm>
            <a:off x="4304929" y="2555411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100" b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sp>
        <p:nvSpPr>
          <p:cNvPr id="174" name="右矢印 173"/>
          <p:cNvSpPr/>
          <p:nvPr/>
        </p:nvSpPr>
        <p:spPr>
          <a:xfrm>
            <a:off x="4304928" y="3021444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5" name="右矢印 174"/>
          <p:cNvSpPr/>
          <p:nvPr/>
        </p:nvSpPr>
        <p:spPr>
          <a:xfrm>
            <a:off x="4304928" y="3323007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6" name="右矢印 175"/>
          <p:cNvSpPr/>
          <p:nvPr/>
        </p:nvSpPr>
        <p:spPr>
          <a:xfrm>
            <a:off x="4304928" y="3812203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7" name="右矢印 176"/>
          <p:cNvSpPr/>
          <p:nvPr/>
        </p:nvSpPr>
        <p:spPr>
          <a:xfrm>
            <a:off x="4304928" y="4316259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9" name="直線矢印コネクタ 178"/>
          <p:cNvCxnSpPr/>
          <p:nvPr/>
        </p:nvCxnSpPr>
        <p:spPr>
          <a:xfrm>
            <a:off x="3512840" y="1628800"/>
            <a:ext cx="0" cy="36004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w="lg" len="med"/>
            <a:tailEnd type="triangle" w="lg" len="med"/>
          </a:ln>
          <a:effectLst>
            <a:glow rad="38100">
              <a:schemeClr val="accent1">
                <a:lumMod val="75000"/>
                <a:alpha val="3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5097016" y="5198012"/>
            <a:ext cx="1872209" cy="223804"/>
          </a:xfrm>
          <a:prstGeom prst="rect">
            <a:avLst/>
          </a:prstGeom>
          <a:gradFill>
            <a:gsLst>
              <a:gs pos="0">
                <a:srgbClr val="FFC000"/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44000" tIns="36000" rIns="144000" bIns="18000" anchor="ctr" anchorCtr="0">
            <a:spAutoFit/>
          </a:bodyPr>
          <a:lstStyle/>
          <a:p>
            <a:r>
              <a:rPr lang="ja-JP" altLang="en-US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アクセス</a:t>
            </a:r>
            <a:r>
              <a:rPr lang="ja-JP" altLang="en-US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ログ</a:t>
            </a:r>
            <a:endParaRPr lang="en-US" altLang="ja-JP" sz="1100" dirty="0" smtClean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5529064" y="4797152"/>
            <a:ext cx="0" cy="36004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w="lg" len="med"/>
            <a:tailEnd type="triangle" w="lg" len="med"/>
          </a:ln>
          <a:effectLst>
            <a:glow rad="38100">
              <a:schemeClr val="accent1">
                <a:lumMod val="75000"/>
                <a:alpha val="3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5097016" y="5486044"/>
            <a:ext cx="4680520" cy="57133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80000" tIns="108000" rIns="180000" bIns="72000" anchor="ctr" anchorCtr="0">
            <a:noAutofit/>
          </a:bodyPr>
          <a:lstStyle/>
          <a:p>
            <a:pPr latinLnBrk="1"/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2019-11-14 06:10:41 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192.168.0.1 server-IIS /aaa.html HTTP ResponseCode:404 </a:t>
            </a:r>
            <a:r>
              <a:rPr lang="en-US" altLang="ja-JP" sz="1100" dirty="0" err="1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Method:GET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Port:80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152717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2_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9407</TotalTime>
  <Words>309</Words>
  <Application>Microsoft Office PowerPoint</Application>
  <PresentationFormat>A4 210 x 297 mm</PresentationFormat>
  <Paragraphs>126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Default</vt:lpstr>
      <vt:lpstr>EVA テンプレート基本情報 - IIS アクセスログ</vt:lpstr>
      <vt:lpstr>IIS アクセスログ と ALog EVA のカラム関連付け (マッピング)</vt:lpstr>
    </vt:vector>
  </TitlesOfParts>
  <Company>AMIYA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ALog ConVerter Any 製品概要資料</dc:title>
  <dc:creator>tree</dc:creator>
  <cp:lastModifiedBy>青野　まゆ</cp:lastModifiedBy>
  <cp:revision>1651</cp:revision>
  <cp:lastPrinted>2014-07-31T04:18:06Z</cp:lastPrinted>
  <dcterms:created xsi:type="dcterms:W3CDTF">2011-04-24T15:08:53Z</dcterms:created>
  <dcterms:modified xsi:type="dcterms:W3CDTF">2019-12-12T06:12:24Z</dcterms:modified>
</cp:coreProperties>
</file>